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handoutMasterIdLst>
    <p:handoutMasterId r:id="rId13"/>
  </p:handoutMasterIdLst>
  <p:sldIdLst>
    <p:sldId id="262" r:id="rId2"/>
    <p:sldId id="265" r:id="rId3"/>
    <p:sldId id="273" r:id="rId4"/>
    <p:sldId id="268" r:id="rId5"/>
    <p:sldId id="274" r:id="rId6"/>
    <p:sldId id="277" r:id="rId7"/>
    <p:sldId id="264" r:id="rId8"/>
    <p:sldId id="261" r:id="rId9"/>
    <p:sldId id="278" r:id="rId10"/>
    <p:sldId id="257" r:id="rId11"/>
  </p:sldIdLst>
  <p:sldSz cx="9144000" cy="6858000" type="screen4x3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3" autoAdjust="0"/>
    <p:restoredTop sz="94660"/>
  </p:normalViewPr>
  <p:slideViewPr>
    <p:cSldViewPr snapToGrid="0" snapToObjects="1">
      <p:cViewPr>
        <p:scale>
          <a:sx n="71" d="100"/>
          <a:sy n="71" d="100"/>
        </p:scale>
        <p:origin x="7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7C44-BB4A-4AFC-BBB3-EFAD21A620A8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F6394-92DF-420B-AAA0-B48858704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33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C65B4C6C-0CE4-4D1E-8F47-7FC99A99DC9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55700"/>
            <a:ext cx="41576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47153"/>
            <a:ext cx="5563870" cy="3638580"/>
          </a:xfrm>
          <a:prstGeom prst="rect">
            <a:avLst/>
          </a:prstGeom>
        </p:spPr>
        <p:txBody>
          <a:bodyPr vert="horz" lIns="92546" tIns="46273" rIns="92546" bIns="462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CD6B8726-A0EA-41B6-9BBC-A1092A090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6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700" dirty="0"/>
              <a:t>A manor was self-sufficient</a:t>
            </a:r>
          </a:p>
          <a:p>
            <a:pPr lvl="1"/>
            <a:r>
              <a:rPr lang="en-US" sz="2400" dirty="0"/>
              <a:t>Each manor had its own court, presided over by the lord--administered fines, punishments </a:t>
            </a:r>
          </a:p>
          <a:p>
            <a:pPr lvl="1"/>
            <a:r>
              <a:rPr lang="en-US" sz="2400" dirty="0"/>
              <a:t>P</a:t>
            </a:r>
            <a:r>
              <a:rPr lang="en-US" sz="2700" dirty="0"/>
              <a:t>rivate wars among barons brought misery to peasants and serfs (pillaging, burning)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8726-A0EA-41B6-9BBC-A1092A0908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63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Medieval chivalry inspired Victorian romanticism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8726-A0EA-41B6-9BBC-A1092A0908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2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96E5-E1A6-4E27-BE93-47F9FD0FC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9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7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53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71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46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73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50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6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0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6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7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5153" y="274425"/>
            <a:ext cx="7035921" cy="1479255"/>
          </a:xfrm>
        </p:spPr>
        <p:txBody>
          <a:bodyPr>
            <a:normAutofit/>
          </a:bodyPr>
          <a:lstStyle/>
          <a:p>
            <a:r>
              <a:rPr lang="en-US" b="1" dirty="0" smtClean="0"/>
              <a:t>An </a:t>
            </a:r>
            <a:r>
              <a:rPr lang="en-US" b="1" dirty="0" smtClean="0"/>
              <a:t>Overview of Feudalism </a:t>
            </a:r>
            <a:r>
              <a:rPr lang="en-US" b="1" dirty="0" smtClean="0"/>
              <a:t>in </a:t>
            </a:r>
            <a:r>
              <a:rPr lang="en-US" b="1" dirty="0" smtClean="0"/>
              <a:t>Western </a:t>
            </a:r>
            <a:r>
              <a:rPr lang="en-US" b="1" dirty="0" smtClean="0"/>
              <a:t>Europe</a:t>
            </a:r>
            <a:endParaRPr lang="en-US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5153" y="5707305"/>
            <a:ext cx="6858000" cy="1128115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Notes 2.3</a:t>
            </a:r>
          </a:p>
          <a:p>
            <a:pPr algn="l"/>
            <a:r>
              <a:rPr lang="en-US" sz="2800" b="1" dirty="0" smtClean="0"/>
              <a:t>November ___, 2015</a:t>
            </a:r>
            <a:endParaRPr lang="en-US" sz="2800" b="1" dirty="0"/>
          </a:p>
        </p:txBody>
      </p:sp>
      <p:pic>
        <p:nvPicPr>
          <p:cNvPr id="1026" name="Picture 2" descr="http://www.studenthandouts.com/photo_gallery/Pics1/MiddleAg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190" y="1753680"/>
            <a:ext cx="6898340" cy="437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19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Knights 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829" y="1611086"/>
            <a:ext cx="8285431" cy="49265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-protected the Church and people who were “distressed”</a:t>
            </a:r>
          </a:p>
          <a:p>
            <a:pPr marL="0" indent="0">
              <a:buNone/>
            </a:pPr>
            <a:r>
              <a:rPr lang="en-US" sz="3200" dirty="0" smtClean="0"/>
              <a:t>-knighthood was earned, not inherited</a:t>
            </a:r>
          </a:p>
          <a:p>
            <a:pPr marL="0" indent="0">
              <a:buNone/>
            </a:pPr>
            <a:r>
              <a:rPr lang="en-US" sz="3200" dirty="0" smtClean="0"/>
              <a:t>-knights lived by and promoted </a:t>
            </a:r>
            <a:r>
              <a:rPr lang="en-US" sz="3200" b="1" dirty="0" smtClean="0">
                <a:solidFill>
                  <a:srgbClr val="FFFF00"/>
                </a:solidFill>
              </a:rPr>
              <a:t>chivalry</a:t>
            </a:r>
            <a:r>
              <a:rPr lang="en-US" sz="3200" dirty="0" smtClean="0"/>
              <a:t>, </a:t>
            </a:r>
            <a:r>
              <a:rPr lang="en-US" sz="3200" b="1" dirty="0" smtClean="0">
                <a:solidFill>
                  <a:srgbClr val="FFC000"/>
                </a:solidFill>
                <a:effectLst/>
              </a:rPr>
              <a:t>an ideal based on Christianity &amp; a general standard for behavior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FFC000"/>
                </a:solidFill>
                <a:effectLst/>
              </a:rPr>
              <a:t>	</a:t>
            </a:r>
            <a:r>
              <a:rPr lang="en-US" sz="3200" b="1" dirty="0" smtClean="0">
                <a:solidFill>
                  <a:srgbClr val="FFC000"/>
                </a:solidFill>
                <a:effectLst/>
              </a:rPr>
              <a:t>--the beginning of etiquette!</a:t>
            </a:r>
          </a:p>
        </p:txBody>
      </p:sp>
    </p:spTree>
    <p:extLst>
      <p:ext uri="{BB962C8B-B14F-4D97-AF65-F5344CB8AC3E}">
        <p14:creationId xmlns:p14="http://schemas.microsoft.com/office/powerpoint/2010/main" val="1125767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239" y="10284"/>
            <a:ext cx="7886700" cy="13255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 </a:t>
            </a:r>
            <a:r>
              <a:rPr lang="en-US" sz="4800" b="1" dirty="0" smtClean="0"/>
              <a:t>Feudalism</a:t>
            </a:r>
            <a:endParaRPr lang="en-US" sz="48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59716"/>
            <a:ext cx="5160740" cy="49203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91789" y="309039"/>
            <a:ext cx="443384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000" b="1" dirty="0">
                <a:solidFill>
                  <a:srgbClr val="00B050"/>
                </a:solidFill>
              </a:rPr>
              <a:t>Feudalism was a political, economic, and social system.  </a:t>
            </a:r>
            <a:endParaRPr lang="en-US" sz="3000" b="1" dirty="0" smtClean="0">
              <a:solidFill>
                <a:srgbClr val="00B05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3000" b="1" dirty="0" smtClean="0">
                <a:solidFill>
                  <a:srgbClr val="FF0000"/>
                </a:solidFill>
              </a:rPr>
              <a:t>It was based on an exchange of land for money, loyalty, protection and food.</a:t>
            </a:r>
            <a:endParaRPr lang="en-US" sz="3000" b="1" dirty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3000" b="1" dirty="0">
                <a:solidFill>
                  <a:srgbClr val="0070C0"/>
                </a:solidFill>
              </a:rPr>
              <a:t>The king owned the land and leased it out to others to lessen his responsibility.</a:t>
            </a:r>
          </a:p>
        </p:txBody>
      </p:sp>
    </p:spTree>
    <p:extLst>
      <p:ext uri="{BB962C8B-B14F-4D97-AF65-F5344CB8AC3E}">
        <p14:creationId xmlns:p14="http://schemas.microsoft.com/office/powerpoint/2010/main" val="197045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49179" y="1825624"/>
            <a:ext cx="4065671" cy="4847891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  <p:pic>
        <p:nvPicPr>
          <p:cNvPr id="9" name="Picture 6" descr="mundo-fro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4730755"/>
            <a:ext cx="1587499" cy="158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67224" y="0"/>
            <a:ext cx="5203275" cy="4253642"/>
          </a:xfrm>
          <a:prstGeom prst="wedgeEllipseCallout">
            <a:avLst>
              <a:gd name="adj1" fmla="val -9439"/>
              <a:gd name="adj2" fmla="val 61522"/>
            </a:avLst>
          </a:prstGeom>
          <a:solidFill>
            <a:schemeClr val="bg1"/>
          </a:solidFill>
          <a:ln w="9525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Until </a:t>
            </a:r>
            <a:r>
              <a:rPr lang="en-US" sz="2600" dirty="0">
                <a:solidFill>
                  <a:srgbClr val="0070C0"/>
                </a:solidFill>
              </a:rPr>
              <a:t>towns developed, feudalism was the way people </a:t>
            </a:r>
            <a:r>
              <a:rPr lang="en-US" sz="2600" dirty="0" smtClean="0">
                <a:solidFill>
                  <a:srgbClr val="0070C0"/>
                </a:solidFill>
              </a:rPr>
              <a:t>“got” land.</a:t>
            </a:r>
            <a:endParaRPr lang="en-US" sz="2600" dirty="0">
              <a:solidFill>
                <a:srgbClr val="0070C0"/>
              </a:solidFill>
            </a:endParaRP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The </a:t>
            </a:r>
            <a:r>
              <a:rPr lang="en-US" sz="2600" dirty="0">
                <a:solidFill>
                  <a:srgbClr val="0070C0"/>
                </a:solidFill>
              </a:rPr>
              <a:t>large chunk of land that each noble was in charge of </a:t>
            </a:r>
            <a:r>
              <a:rPr lang="en-US" sz="2600" dirty="0" smtClean="0">
                <a:solidFill>
                  <a:srgbClr val="0070C0"/>
                </a:solidFill>
              </a:rPr>
              <a:t>and then split among knights and peasants was </a:t>
            </a:r>
            <a:r>
              <a:rPr lang="en-US" sz="2600" dirty="0">
                <a:solidFill>
                  <a:srgbClr val="0070C0"/>
                </a:solidFill>
              </a:rPr>
              <a:t>referred to as a </a:t>
            </a:r>
            <a:r>
              <a:rPr lang="en-US" sz="2600" b="1" dirty="0">
                <a:solidFill>
                  <a:srgbClr val="0070C0"/>
                </a:solidFill>
              </a:rPr>
              <a:t>manor</a:t>
            </a:r>
          </a:p>
          <a:p>
            <a:pPr algn="ctr" eaLnBrk="0" hangingPunct="0">
              <a:spcBef>
                <a:spcPct val="50000"/>
              </a:spcBef>
            </a:pP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0" name="Picture 4" descr="http://www.psumedievalgarden.com/graphics/medieval_octob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234" y="2243156"/>
            <a:ext cx="3561381" cy="401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64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3" y="293765"/>
            <a:ext cx="7886700" cy="658888"/>
          </a:xfrm>
        </p:spPr>
        <p:txBody>
          <a:bodyPr/>
          <a:lstStyle/>
          <a:p>
            <a:r>
              <a:rPr lang="en-US" dirty="0" smtClean="0"/>
              <a:t>A Manor … it was self sufficient!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0318" y="5378824"/>
            <a:ext cx="847164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Fiefs!</a:t>
            </a:r>
            <a:endParaRPr lang="en-US" dirty="0"/>
          </a:p>
        </p:txBody>
      </p:sp>
      <p:pic>
        <p:nvPicPr>
          <p:cNvPr id="1026" name="Picture 2" descr="http://b68389.medialib.glogster.com/media/f30f6954d5ffd83ad0095749bfddb35265187f362ca7a7146dd853352133744b/manorchar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3" y="1024014"/>
            <a:ext cx="7251817" cy="530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5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6" descr="mundo-fro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449" y="4921823"/>
            <a:ext cx="1587499" cy="158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627771" y="627797"/>
            <a:ext cx="3726854" cy="3643952"/>
          </a:xfrm>
          <a:prstGeom prst="wedgeEllipseCallout">
            <a:avLst>
              <a:gd name="adj1" fmla="val 14364"/>
              <a:gd name="adj2" fmla="val 69387"/>
            </a:avLst>
          </a:prstGeom>
          <a:solidFill>
            <a:schemeClr val="bg1"/>
          </a:solidFill>
          <a:ln w="9525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The manor house was sometimes a small castle.  </a:t>
            </a: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Kings, who owned ALL of the land, lived in castles too. </a:t>
            </a:r>
          </a:p>
          <a:p>
            <a:pPr algn="ctr"/>
            <a:endParaRPr lang="en-US" sz="2600" dirty="0">
              <a:solidFill>
                <a:srgbClr val="0070C0"/>
              </a:solidFill>
            </a:endParaRP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 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6" name="Picture 2" descr="Beaumaris Castle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10" y="2682325"/>
            <a:ext cx="5067771" cy="380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 descr="Diagram of a motte-and-bailey castle. (Credit)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11" y="287598"/>
            <a:ext cx="57150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39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eaumaris Castle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740" y="2682325"/>
            <a:ext cx="5067771" cy="380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 descr="Diagram of a motte-and-bailey castle. (Credit)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511" y="227857"/>
            <a:ext cx="57150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129" y="1371599"/>
            <a:ext cx="326763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FF0000"/>
                </a:solidFill>
              </a:rPr>
              <a:t>A castle was a fortress, a living space, and a symbol of power.</a:t>
            </a:r>
          </a:p>
          <a:p>
            <a:endParaRPr lang="en-US" sz="3400" dirty="0" smtClean="0">
              <a:solidFill>
                <a:srgbClr val="FF0000"/>
              </a:solidFill>
            </a:endParaRPr>
          </a:p>
          <a:p>
            <a:r>
              <a:rPr lang="en-US" sz="3400" dirty="0" smtClean="0">
                <a:solidFill>
                  <a:srgbClr val="7030A0"/>
                </a:solidFill>
              </a:rPr>
              <a:t>They were first made from wood, then from stone.</a:t>
            </a:r>
            <a:endParaRPr lang="en-US" sz="3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60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930" y="164543"/>
            <a:ext cx="7886700" cy="1325563"/>
          </a:xfrm>
        </p:spPr>
        <p:txBody>
          <a:bodyPr/>
          <a:lstStyle/>
          <a:p>
            <a:r>
              <a:rPr lang="en-US" dirty="0" smtClean="0"/>
              <a:t>What do you see?</a:t>
            </a:r>
            <a:endParaRPr lang="en-US" dirty="0"/>
          </a:p>
        </p:txBody>
      </p:sp>
      <p:pic>
        <p:nvPicPr>
          <p:cNvPr id="2050" name="Picture 2" descr="http://www.illusionsgallery.com/LaBelle-Dame-Dicksee-L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91" y="1323833"/>
            <a:ext cx="7284517" cy="529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82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clipartpanda.com/cleric-clipart-squir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984" y="348343"/>
            <a:ext cx="3369143" cy="416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6914" y="-629351"/>
            <a:ext cx="7012098" cy="97769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http://histclo.com/imagef/chron/med/falcon01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7106"/>
            <a:ext cx="3333750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solitarybird.files.wordpress.com/2009/09/knights-armor-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127" y="1821981"/>
            <a:ext cx="2747282" cy="484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17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67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2027</TotalTime>
  <Words>233</Words>
  <Application>Microsoft Office PowerPoint</Application>
  <PresentationFormat>On-screen Show (4:3)</PresentationFormat>
  <Paragraphs>34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An Overview of Feudalism in Western Europe</vt:lpstr>
      <vt:lpstr> Feudalism</vt:lpstr>
      <vt:lpstr>PowerPoint Presentation</vt:lpstr>
      <vt:lpstr>A Manor … it was self sufficient!</vt:lpstr>
      <vt:lpstr>PowerPoint Presentation</vt:lpstr>
      <vt:lpstr>PowerPoint Presentation</vt:lpstr>
      <vt:lpstr>What do you see?</vt:lpstr>
      <vt:lpstr>PowerPoint Presentation</vt:lpstr>
      <vt:lpstr>PowerPoint Presentation</vt:lpstr>
      <vt:lpstr>Knights in General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Chivalry &amp; Knighthood</dc:title>
  <dc:creator>Elaina Barroso</dc:creator>
  <cp:lastModifiedBy>Elaina</cp:lastModifiedBy>
  <cp:revision>26</cp:revision>
  <cp:lastPrinted>2015-11-17T12:50:06Z</cp:lastPrinted>
  <dcterms:created xsi:type="dcterms:W3CDTF">2014-12-01T01:23:09Z</dcterms:created>
  <dcterms:modified xsi:type="dcterms:W3CDTF">2015-11-17T23:56:05Z</dcterms:modified>
</cp:coreProperties>
</file>